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5" d="100"/>
          <a:sy n="85" d="100"/>
        </p:scale>
        <p:origin x="-112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AD3F3C-4810-824C-A6D6-22188B3190D6}"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3900264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D3F3C-4810-824C-A6D6-22188B3190D6}"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1544556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D3F3C-4810-824C-A6D6-22188B3190D6}"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67342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D3F3C-4810-824C-A6D6-22188B3190D6}"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618676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D3F3C-4810-824C-A6D6-22188B3190D6}"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3348665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AD3F3C-4810-824C-A6D6-22188B3190D6}" type="datetimeFigureOut">
              <a:rPr lang="en-US" smtClean="0"/>
              <a:t>7/18/18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15280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D3F3C-4810-824C-A6D6-22188B3190D6}" type="datetimeFigureOut">
              <a:rPr lang="en-US" smtClean="0"/>
              <a:t>7/18/18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374305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AD3F3C-4810-824C-A6D6-22188B3190D6}" type="datetimeFigureOut">
              <a:rPr lang="en-US" smtClean="0"/>
              <a:t>7/18/18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41046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D3F3C-4810-824C-A6D6-22188B3190D6}" type="datetimeFigureOut">
              <a:rPr lang="en-US" smtClean="0"/>
              <a:t>7/18/18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380742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D3F3C-4810-824C-A6D6-22188B3190D6}" type="datetimeFigureOut">
              <a:rPr lang="en-US" smtClean="0"/>
              <a:t>7/18/18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128464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D3F3C-4810-824C-A6D6-22188B3190D6}" type="datetimeFigureOut">
              <a:rPr lang="en-US" smtClean="0"/>
              <a:t>7/18/18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40584-E70C-2442-A22D-BEA14656F12F}" type="slidenum">
              <a:rPr lang="en-US" smtClean="0"/>
              <a:t>‹#›</a:t>
            </a:fld>
            <a:endParaRPr lang="en-US"/>
          </a:p>
        </p:txBody>
      </p:sp>
    </p:spTree>
    <p:extLst>
      <p:ext uri="{BB962C8B-B14F-4D97-AF65-F5344CB8AC3E}">
        <p14:creationId xmlns:p14="http://schemas.microsoft.com/office/powerpoint/2010/main" val="3588968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D3F3C-4810-824C-A6D6-22188B3190D6}" type="datetimeFigureOut">
              <a:rPr lang="en-US" smtClean="0"/>
              <a:t>7/18/18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40584-E70C-2442-A22D-BEA14656F12F}" type="slidenum">
              <a:rPr lang="en-US" smtClean="0"/>
              <a:t>‹#›</a:t>
            </a:fld>
            <a:endParaRPr lang="en-US"/>
          </a:p>
        </p:txBody>
      </p:sp>
    </p:spTree>
    <p:extLst>
      <p:ext uri="{BB962C8B-B14F-4D97-AF65-F5344CB8AC3E}">
        <p14:creationId xmlns:p14="http://schemas.microsoft.com/office/powerpoint/2010/main" val="376648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755" y="43670"/>
            <a:ext cx="9131459" cy="30902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p:nvSpPr>
        <p:spPr>
          <a:xfrm>
            <a:off x="-12700" y="667018"/>
            <a:ext cx="9170914" cy="369332"/>
          </a:xfrm>
          <a:prstGeom prst="rect">
            <a:avLst/>
          </a:prstGeom>
          <a:solidFill>
            <a:schemeClr val="bg1"/>
          </a:solidFill>
        </p:spPr>
        <p:txBody>
          <a:bodyPr wrap="square" rtlCol="0">
            <a:spAutoFit/>
          </a:bodyPr>
          <a:lstStyle/>
          <a:p>
            <a:pPr algn="ctr"/>
            <a:r>
              <a:rPr lang="en-US" b="1" dirty="0" smtClean="0">
                <a:latin typeface="Helvetica"/>
                <a:cs typeface="Helvetica"/>
              </a:rPr>
              <a:t>Scholar Arrival / Dismissal Routines</a:t>
            </a:r>
            <a:endParaRPr lang="en-US" b="1" dirty="0">
              <a:latin typeface="Helvetica"/>
              <a:cs typeface="Helvetica"/>
            </a:endParaRPr>
          </a:p>
        </p:txBody>
      </p:sp>
      <p:sp>
        <p:nvSpPr>
          <p:cNvPr id="7" name="TextBox 6"/>
          <p:cNvSpPr txBox="1"/>
          <p:nvPr/>
        </p:nvSpPr>
        <p:spPr>
          <a:xfrm>
            <a:off x="0" y="1102840"/>
            <a:ext cx="9081648" cy="4893646"/>
          </a:xfrm>
          <a:prstGeom prst="rect">
            <a:avLst/>
          </a:prstGeom>
          <a:noFill/>
        </p:spPr>
        <p:txBody>
          <a:bodyPr wrap="square" rtlCol="0">
            <a:spAutoFit/>
          </a:bodyPr>
          <a:lstStyle/>
          <a:p>
            <a:pPr algn="just"/>
            <a:r>
              <a:rPr lang="en-US" sz="1200" b="1" dirty="0" smtClean="0">
                <a:latin typeface="Helvetica"/>
                <a:cs typeface="Helvetica"/>
              </a:rPr>
              <a:t>Car Tags</a:t>
            </a:r>
            <a:r>
              <a:rPr lang="en-US" sz="1200" dirty="0" smtClean="0">
                <a:latin typeface="Helvetica"/>
                <a:cs typeface="Helvetica"/>
              </a:rPr>
              <a:t>: It is important to tape the car tag in the right hand corner of the front window. Each scholar/family has been assigned car tags. Please distribute to those who will be picking up, and advise them where to place the decal. If a new/additional decal is needed, please contact the front office. ID’s can be checked at any time during dismissal.</a:t>
            </a:r>
          </a:p>
          <a:p>
            <a:pPr algn="just"/>
            <a:endParaRPr lang="en-US" sz="1200" dirty="0" smtClean="0">
              <a:latin typeface="Helvetica"/>
              <a:cs typeface="Helvetica"/>
            </a:endParaRPr>
          </a:p>
          <a:p>
            <a:pPr algn="just"/>
            <a:r>
              <a:rPr lang="en-US" sz="1200" b="1" dirty="0" smtClean="0">
                <a:latin typeface="Helvetica"/>
                <a:cs typeface="Helvetica"/>
              </a:rPr>
              <a:t>Scholar Placement: </a:t>
            </a:r>
            <a:r>
              <a:rPr lang="en-US" sz="1200" dirty="0" smtClean="0">
                <a:latin typeface="Helvetica"/>
                <a:cs typeface="Helvetica"/>
              </a:rPr>
              <a:t>For drop-offs and pick-ups make sure the student can enter and exit the vehicle on the right side. All scholars should exit with their backpack on. Please ensure that your scholar is wearing his/her seatbelt to and from school.</a:t>
            </a:r>
          </a:p>
          <a:p>
            <a:pPr algn="just"/>
            <a:endParaRPr lang="en-US" sz="1200" dirty="0">
              <a:latin typeface="Helvetica"/>
              <a:cs typeface="Helvetica"/>
            </a:endParaRPr>
          </a:p>
          <a:p>
            <a:pPr algn="just"/>
            <a:r>
              <a:rPr lang="en-US" sz="1200" b="1" dirty="0" smtClean="0">
                <a:latin typeface="Helvetica"/>
                <a:cs typeface="Helvetica"/>
              </a:rPr>
              <a:t>Map</a:t>
            </a:r>
            <a:r>
              <a:rPr lang="en-US" sz="1200" dirty="0" smtClean="0">
                <a:latin typeface="Helvetica"/>
                <a:cs typeface="Helvetica"/>
              </a:rPr>
              <a:t>: A map is provided on the back of this sheet for your convenience.</a:t>
            </a:r>
          </a:p>
          <a:p>
            <a:pPr algn="just"/>
            <a:endParaRPr lang="en-US" sz="1200" dirty="0" smtClean="0">
              <a:latin typeface="Helvetica"/>
              <a:cs typeface="Helvetica"/>
            </a:endParaRPr>
          </a:p>
          <a:p>
            <a:pPr algn="just"/>
            <a:r>
              <a:rPr lang="en-US" sz="1200" b="1" dirty="0" smtClean="0">
                <a:latin typeface="Helvetica"/>
                <a:cs typeface="Helvetica"/>
              </a:rPr>
              <a:t>Drop-Off Route: </a:t>
            </a:r>
            <a:r>
              <a:rPr lang="en-US" sz="1200" dirty="0" smtClean="0">
                <a:latin typeface="Helvetica"/>
                <a:cs typeface="Helvetica"/>
              </a:rPr>
              <a:t>All scholars must be dropped off between 7:15am and 7:45am. Please pull all the way forward. Put your car in park, and wait for a staff member to open your car door. Do not let students cross the street or get out any other place than where directed. No one is monitoring the front yard before 7:15am, do not drop scholars in front of the school building prior to 7:15am. </a:t>
            </a:r>
          </a:p>
          <a:p>
            <a:pPr algn="just"/>
            <a:endParaRPr lang="en-US" sz="1200" dirty="0" smtClean="0">
              <a:latin typeface="Helvetica"/>
              <a:cs typeface="Helvetica"/>
            </a:endParaRPr>
          </a:p>
          <a:p>
            <a:pPr algn="just"/>
            <a:r>
              <a:rPr lang="en-US" sz="1200" b="1" dirty="0" smtClean="0">
                <a:latin typeface="Helvetica"/>
                <a:cs typeface="Helvetica"/>
              </a:rPr>
              <a:t>Pick-Up Route: </a:t>
            </a:r>
          </a:p>
          <a:p>
            <a:pPr marL="628650" lvl="1" indent="-171450" algn="just">
              <a:buFont typeface="Arial"/>
              <a:buChar char="•"/>
            </a:pPr>
            <a:r>
              <a:rPr lang="en-US" sz="1200" dirty="0" smtClean="0">
                <a:latin typeface="Helvetica"/>
                <a:cs typeface="Helvetica"/>
              </a:rPr>
              <a:t>Kindergarten</a:t>
            </a:r>
            <a:r>
              <a:rPr lang="en-US" sz="1200" dirty="0">
                <a:latin typeface="Helvetica"/>
                <a:cs typeface="Helvetica"/>
              </a:rPr>
              <a:t> </a:t>
            </a:r>
            <a:r>
              <a:rPr lang="en-US" sz="1200" dirty="0" smtClean="0">
                <a:latin typeface="Helvetica"/>
                <a:cs typeface="Helvetica"/>
              </a:rPr>
              <a:t>through Fifth Grade Scholars dismiss at 3:45pm on Monday, Tuesday, Thursday, and Friday, and at 1:45pm on Wednesday. </a:t>
            </a:r>
          </a:p>
          <a:p>
            <a:pPr marL="628650" lvl="1" indent="-171450" algn="just">
              <a:buFont typeface="Arial"/>
              <a:buChar char="•"/>
            </a:pPr>
            <a:r>
              <a:rPr lang="en-US" sz="1200" dirty="0" smtClean="0">
                <a:latin typeface="Helvetica"/>
                <a:cs typeface="Helvetica"/>
              </a:rPr>
              <a:t>Scholars should be picked up between 3:45pm and 4:00pm and 1:45pm-2:00pm. </a:t>
            </a:r>
            <a:endParaRPr lang="en-US" sz="1200" dirty="0">
              <a:latin typeface="Helvetica"/>
              <a:cs typeface="Helvetica"/>
            </a:endParaRPr>
          </a:p>
          <a:p>
            <a:pPr marL="628650" lvl="1" indent="-171450" algn="just">
              <a:buFont typeface="Arial"/>
              <a:buChar char="•"/>
            </a:pPr>
            <a:r>
              <a:rPr lang="en-US" sz="1200" dirty="0" smtClean="0">
                <a:latin typeface="Helvetica"/>
                <a:cs typeface="Helvetica"/>
              </a:rPr>
              <a:t>Daycare busses should pull through the car line. There is not a separate pick-up area for daycares.</a:t>
            </a:r>
          </a:p>
          <a:p>
            <a:pPr algn="just"/>
            <a:endParaRPr lang="en-US" sz="1200" dirty="0" smtClean="0">
              <a:latin typeface="Helvetica"/>
              <a:cs typeface="Helvetica"/>
            </a:endParaRPr>
          </a:p>
          <a:p>
            <a:pPr algn="just"/>
            <a:r>
              <a:rPr lang="en-US" sz="1200" b="1" dirty="0" smtClean="0">
                <a:latin typeface="Helvetica"/>
                <a:cs typeface="Helvetica"/>
              </a:rPr>
              <a:t>Walkers</a:t>
            </a:r>
            <a:r>
              <a:rPr lang="en-US" sz="1200" dirty="0" smtClean="0">
                <a:latin typeface="Helvetica"/>
                <a:cs typeface="Helvetica"/>
              </a:rPr>
              <a:t>: Walkers will dismiss from the main door of the Dunn Avenue building. Walkers must be picked up by a parent/guardian,  designated adult, or </a:t>
            </a:r>
            <a:r>
              <a:rPr lang="en-US" sz="1200" dirty="0" err="1" smtClean="0">
                <a:latin typeface="Helvetica"/>
                <a:cs typeface="Helvetica"/>
              </a:rPr>
              <a:t>Veritas</a:t>
            </a:r>
            <a:r>
              <a:rPr lang="en-US" sz="1200" dirty="0" smtClean="0">
                <a:latin typeface="Helvetica"/>
                <a:cs typeface="Helvetica"/>
              </a:rPr>
              <a:t> sibling.</a:t>
            </a:r>
            <a:endParaRPr lang="en-US" sz="1200" dirty="0">
              <a:latin typeface="Helvetica"/>
              <a:cs typeface="Helvetica"/>
            </a:endParaRPr>
          </a:p>
          <a:p>
            <a:pPr algn="just"/>
            <a:endParaRPr lang="en-US" sz="1200" dirty="0" smtClean="0">
              <a:latin typeface="Helvetica"/>
              <a:cs typeface="Helvetica"/>
            </a:endParaRPr>
          </a:p>
          <a:p>
            <a:pPr algn="just"/>
            <a:endParaRPr lang="en-US" sz="1200" b="1" dirty="0" smtClean="0">
              <a:latin typeface="Helvetica"/>
              <a:cs typeface="Helvetica"/>
            </a:endParaRPr>
          </a:p>
          <a:p>
            <a:pPr algn="just"/>
            <a:r>
              <a:rPr lang="en-US" sz="1200" b="1" dirty="0" smtClean="0">
                <a:latin typeface="Helvetica"/>
                <a:cs typeface="Helvetica"/>
              </a:rPr>
              <a:t>Please Note: We strive for our dismissals to run 100% on time. In the first few weeks of school there may be a few delays as our students are learning their process. We appreciate your patience during this time.</a:t>
            </a:r>
          </a:p>
          <a:p>
            <a:pPr algn="just"/>
            <a:endParaRPr lang="en-US" sz="1200" dirty="0" smtClean="0">
              <a:latin typeface="Helvetica"/>
              <a:cs typeface="Helvetica"/>
            </a:endParaRPr>
          </a:p>
        </p:txBody>
      </p:sp>
      <p:pic>
        <p:nvPicPr>
          <p:cNvPr id="8" name="Picture 7" descr="mcp-logo-on-white.jpg"/>
          <p:cNvPicPr>
            <a:picLocks noChangeAspect="1"/>
          </p:cNvPicPr>
          <p:nvPr/>
        </p:nvPicPr>
        <p:blipFill>
          <a:blip r:embed="rId2"/>
          <a:stretch>
            <a:fillRect/>
          </a:stretch>
        </p:blipFill>
        <p:spPr>
          <a:xfrm>
            <a:off x="3637390" y="98812"/>
            <a:ext cx="1438375" cy="548658"/>
          </a:xfrm>
          <a:prstGeom prst="rect">
            <a:avLst/>
          </a:prstGeom>
        </p:spPr>
      </p:pic>
      <p:sp>
        <p:nvSpPr>
          <p:cNvPr id="50" name="TextBox 49"/>
          <p:cNvSpPr txBox="1"/>
          <p:nvPr/>
        </p:nvSpPr>
        <p:spPr>
          <a:xfrm>
            <a:off x="1265612" y="5606804"/>
            <a:ext cx="184666" cy="369332"/>
          </a:xfrm>
          <a:prstGeom prst="rect">
            <a:avLst/>
          </a:prstGeom>
          <a:noFill/>
        </p:spPr>
        <p:txBody>
          <a:bodyPr wrap="none" rtlCol="0">
            <a:spAutoFit/>
          </a:bodyPr>
          <a:lstStyle/>
          <a:p>
            <a:endParaRPr lang="en-US" dirty="0"/>
          </a:p>
        </p:txBody>
      </p:sp>
      <p:sp>
        <p:nvSpPr>
          <p:cNvPr id="51" name="TextBox 50"/>
          <p:cNvSpPr txBox="1"/>
          <p:nvPr/>
        </p:nvSpPr>
        <p:spPr>
          <a:xfrm>
            <a:off x="990399" y="498754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807976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2166739" y="0"/>
            <a:ext cx="6977261" cy="188488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1255058" y="0"/>
            <a:ext cx="851917" cy="1945171"/>
          </a:xfrm>
          <a:prstGeom prst="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0" y="1884880"/>
            <a:ext cx="9144000" cy="660558"/>
          </a:xfrm>
          <a:prstGeom prst="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Left Arrow 17"/>
          <p:cNvSpPr/>
          <p:nvPr/>
        </p:nvSpPr>
        <p:spPr>
          <a:xfrm>
            <a:off x="209176" y="1848297"/>
            <a:ext cx="8934824" cy="348132"/>
          </a:xfrm>
          <a:prstGeom prst="leftArrow">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3154479" y="465572"/>
            <a:ext cx="4573454" cy="1383602"/>
          </a:xfrm>
          <a:prstGeom prst="rect">
            <a:avLst/>
          </a:prstGeom>
          <a:solidFill>
            <a:schemeClr val="bg1"/>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462795" y="779780"/>
            <a:ext cx="1685114" cy="768976"/>
          </a:xfrm>
          <a:prstGeom prst="rect">
            <a:avLst/>
          </a:prstGeom>
          <a:noFill/>
          <a:ln w="317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latin typeface="Helvetica"/>
                <a:cs typeface="Helvetica"/>
              </a:rPr>
              <a:t>1500 Dunn Avenue</a:t>
            </a:r>
            <a:br>
              <a:rPr lang="en-US" sz="1000" dirty="0" smtClean="0">
                <a:solidFill>
                  <a:schemeClr val="tx1"/>
                </a:solidFill>
                <a:latin typeface="Helvetica"/>
                <a:cs typeface="Helvetica"/>
              </a:rPr>
            </a:br>
            <a:r>
              <a:rPr lang="en-US" sz="1000" dirty="0" smtClean="0">
                <a:solidFill>
                  <a:schemeClr val="tx1"/>
                </a:solidFill>
                <a:latin typeface="Helvetica"/>
                <a:cs typeface="Helvetica"/>
              </a:rPr>
              <a:t>Memphis, TN 38106</a:t>
            </a:r>
            <a:endParaRPr lang="en-US" sz="1000" dirty="0">
              <a:solidFill>
                <a:schemeClr val="tx1"/>
              </a:solidFill>
              <a:latin typeface="Helvetica"/>
              <a:cs typeface="Helvetica"/>
            </a:endParaRPr>
          </a:p>
        </p:txBody>
      </p:sp>
      <p:pic>
        <p:nvPicPr>
          <p:cNvPr id="6" name="Picture 5" descr="mcp-logo-on-white.jpg"/>
          <p:cNvPicPr>
            <a:picLocks noChangeAspect="1"/>
          </p:cNvPicPr>
          <p:nvPr/>
        </p:nvPicPr>
        <p:blipFill>
          <a:blip r:embed="rId2"/>
          <a:stretch>
            <a:fillRect/>
          </a:stretch>
        </p:blipFill>
        <p:spPr>
          <a:xfrm>
            <a:off x="4675260" y="510508"/>
            <a:ext cx="1242259" cy="473851"/>
          </a:xfrm>
          <a:prstGeom prst="rect">
            <a:avLst/>
          </a:prstGeom>
        </p:spPr>
      </p:pic>
      <p:sp>
        <p:nvSpPr>
          <p:cNvPr id="7" name="TextBox 6"/>
          <p:cNvSpPr txBox="1"/>
          <p:nvPr/>
        </p:nvSpPr>
        <p:spPr>
          <a:xfrm>
            <a:off x="4408108" y="2109359"/>
            <a:ext cx="1454244" cy="338554"/>
          </a:xfrm>
          <a:prstGeom prst="rect">
            <a:avLst/>
          </a:prstGeom>
          <a:noFill/>
        </p:spPr>
        <p:txBody>
          <a:bodyPr wrap="none" rtlCol="0">
            <a:spAutoFit/>
          </a:bodyPr>
          <a:lstStyle/>
          <a:p>
            <a:r>
              <a:rPr lang="en-US" sz="1600" dirty="0" smtClean="0">
                <a:solidFill>
                  <a:schemeClr val="bg1"/>
                </a:solidFill>
                <a:latin typeface="Helvetica"/>
                <a:cs typeface="Helvetica"/>
              </a:rPr>
              <a:t>Dunn</a:t>
            </a:r>
            <a:r>
              <a:rPr lang="en-US" sz="1600" spc="300" dirty="0" smtClean="0">
                <a:solidFill>
                  <a:schemeClr val="bg1"/>
                </a:solidFill>
                <a:latin typeface="Helvetica"/>
                <a:cs typeface="Helvetica"/>
              </a:rPr>
              <a:t> </a:t>
            </a:r>
            <a:r>
              <a:rPr lang="en-US" sz="1600" dirty="0" smtClean="0">
                <a:solidFill>
                  <a:schemeClr val="bg1"/>
                </a:solidFill>
                <a:latin typeface="Helvetica"/>
                <a:cs typeface="Helvetica"/>
              </a:rPr>
              <a:t>Avenue</a:t>
            </a:r>
            <a:endParaRPr lang="en-US" sz="1600" dirty="0">
              <a:solidFill>
                <a:schemeClr val="bg1"/>
              </a:solidFill>
              <a:latin typeface="Helvetica"/>
              <a:cs typeface="Helvetica"/>
            </a:endParaRPr>
          </a:p>
        </p:txBody>
      </p:sp>
      <p:sp>
        <p:nvSpPr>
          <p:cNvPr id="10" name="TextBox 9"/>
          <p:cNvSpPr txBox="1"/>
          <p:nvPr/>
        </p:nvSpPr>
        <p:spPr>
          <a:xfrm>
            <a:off x="1255058" y="2126720"/>
            <a:ext cx="1395004" cy="369332"/>
          </a:xfrm>
          <a:prstGeom prst="rect">
            <a:avLst/>
          </a:prstGeom>
          <a:noFill/>
        </p:spPr>
        <p:txBody>
          <a:bodyPr wrap="square" rtlCol="0">
            <a:spAutoFit/>
          </a:bodyPr>
          <a:lstStyle/>
          <a:p>
            <a:pPr algn="ctr"/>
            <a:r>
              <a:rPr lang="en-US" sz="900" b="1" dirty="0" smtClean="0">
                <a:solidFill>
                  <a:schemeClr val="bg1"/>
                </a:solidFill>
                <a:latin typeface="Helvetica"/>
                <a:cs typeface="Helvetica"/>
              </a:rPr>
              <a:t>EXIT</a:t>
            </a:r>
            <a:r>
              <a:rPr lang="en-US" sz="900" dirty="0" smtClean="0">
                <a:solidFill>
                  <a:schemeClr val="bg1"/>
                </a:solidFill>
                <a:latin typeface="Helvetica"/>
                <a:cs typeface="Helvetica"/>
              </a:rPr>
              <a:t> this direction after pick-up and drop-off.</a:t>
            </a:r>
            <a:endParaRPr lang="en-US" sz="900" dirty="0">
              <a:solidFill>
                <a:schemeClr val="bg1"/>
              </a:solidFill>
              <a:latin typeface="Helvetica"/>
              <a:cs typeface="Helvetica"/>
            </a:endParaRPr>
          </a:p>
        </p:txBody>
      </p:sp>
      <p:sp>
        <p:nvSpPr>
          <p:cNvPr id="14" name="Rectangle 13"/>
          <p:cNvSpPr/>
          <p:nvPr/>
        </p:nvSpPr>
        <p:spPr>
          <a:xfrm>
            <a:off x="3354693" y="1367145"/>
            <a:ext cx="294573" cy="4820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180763" y="1367145"/>
            <a:ext cx="294573" cy="4820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7358819" y="1367145"/>
            <a:ext cx="294573" cy="4820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rot="5400000">
            <a:off x="962016" y="822777"/>
            <a:ext cx="1435666" cy="323165"/>
          </a:xfrm>
          <a:prstGeom prst="rect">
            <a:avLst/>
          </a:prstGeom>
          <a:noFill/>
        </p:spPr>
        <p:txBody>
          <a:bodyPr wrap="none" rtlCol="0">
            <a:spAutoFit/>
          </a:bodyPr>
          <a:lstStyle/>
          <a:p>
            <a:r>
              <a:rPr lang="en-US" sz="1500" dirty="0" err="1" smtClean="0">
                <a:solidFill>
                  <a:schemeClr val="bg1"/>
                </a:solidFill>
                <a:latin typeface="Helvetica"/>
                <a:cs typeface="Helvetica"/>
              </a:rPr>
              <a:t>Cinncinnati</a:t>
            </a:r>
            <a:r>
              <a:rPr lang="en-US" sz="1500" dirty="0" smtClean="0">
                <a:solidFill>
                  <a:schemeClr val="bg1"/>
                </a:solidFill>
                <a:latin typeface="Helvetica"/>
                <a:cs typeface="Helvetica"/>
              </a:rPr>
              <a:t> Rd</a:t>
            </a:r>
            <a:endParaRPr lang="en-US" sz="1500" dirty="0">
              <a:solidFill>
                <a:schemeClr val="bg1"/>
              </a:solidFill>
              <a:latin typeface="Helvetica"/>
              <a:cs typeface="Helvetica"/>
            </a:endParaRPr>
          </a:p>
        </p:txBody>
      </p:sp>
      <p:sp>
        <p:nvSpPr>
          <p:cNvPr id="24" name="5-Point Star 23"/>
          <p:cNvSpPr/>
          <p:nvPr/>
        </p:nvSpPr>
        <p:spPr>
          <a:xfrm>
            <a:off x="4437990" y="1599315"/>
            <a:ext cx="241539" cy="241539"/>
          </a:xfrm>
          <a:prstGeom prst="star5">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p:nvPr/>
        </p:nvCxnSpPr>
        <p:spPr>
          <a:xfrm flipV="1">
            <a:off x="1807883" y="2689412"/>
            <a:ext cx="1694097" cy="45869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0" name="Rectangle 39"/>
          <p:cNvSpPr/>
          <p:nvPr/>
        </p:nvSpPr>
        <p:spPr>
          <a:xfrm>
            <a:off x="0" y="-1644"/>
            <a:ext cx="9144000" cy="2691056"/>
          </a:xfrm>
          <a:prstGeom prst="rect">
            <a:avLst/>
          </a:prstGeom>
          <a:noFill/>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2166739" y="435690"/>
            <a:ext cx="913304" cy="1382725"/>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625721" y="4391029"/>
            <a:ext cx="7102212" cy="1938992"/>
          </a:xfrm>
          <a:prstGeom prst="rect">
            <a:avLst/>
          </a:prstGeom>
          <a:noFill/>
        </p:spPr>
        <p:txBody>
          <a:bodyPr wrap="square" rtlCol="0">
            <a:spAutoFit/>
          </a:bodyPr>
          <a:lstStyle/>
          <a:p>
            <a:r>
              <a:rPr lang="en-US" sz="2000" b="1" dirty="0" smtClean="0">
                <a:latin typeface="Helvetica"/>
                <a:cs typeface="Helvetica"/>
              </a:rPr>
              <a:t>Reminders</a:t>
            </a:r>
            <a:r>
              <a:rPr lang="en-US" sz="2000" dirty="0" smtClean="0">
                <a:latin typeface="Helvetica"/>
                <a:cs typeface="Helvetica"/>
              </a:rPr>
              <a:t>:</a:t>
            </a:r>
          </a:p>
          <a:p>
            <a:pPr marL="285750" indent="-285750">
              <a:buFont typeface="Arial"/>
              <a:buChar char="•"/>
            </a:pPr>
            <a:r>
              <a:rPr lang="en-US" sz="2000" dirty="0" smtClean="0">
                <a:latin typeface="Helvetica"/>
                <a:cs typeface="Helvetica"/>
              </a:rPr>
              <a:t>Be patient while other cars move through the line.</a:t>
            </a:r>
          </a:p>
          <a:p>
            <a:pPr marL="285750" indent="-285750">
              <a:buFont typeface="Arial"/>
              <a:buChar char="•"/>
            </a:pPr>
            <a:r>
              <a:rPr lang="en-US" sz="2000" dirty="0" smtClean="0">
                <a:latin typeface="Helvetica"/>
                <a:cs typeface="Helvetica"/>
              </a:rPr>
              <a:t>Place your car in park when you’re picking up or dropping off your scholar.</a:t>
            </a:r>
          </a:p>
          <a:p>
            <a:pPr marL="285750" indent="-285750">
              <a:buFont typeface="Arial"/>
              <a:buChar char="•"/>
            </a:pPr>
            <a:r>
              <a:rPr lang="en-US" sz="2000" dirty="0" smtClean="0">
                <a:latin typeface="Helvetica"/>
                <a:cs typeface="Helvetica"/>
              </a:rPr>
              <a:t>DO NOT get out of your car for any reason during pick-up and drop-off. </a:t>
            </a:r>
            <a:endParaRPr lang="en-US" sz="2000" dirty="0">
              <a:latin typeface="Helvetica"/>
              <a:cs typeface="Helvetica"/>
            </a:endParaRPr>
          </a:p>
        </p:txBody>
      </p:sp>
      <p:sp>
        <p:nvSpPr>
          <p:cNvPr id="44" name="Rectangle 43"/>
          <p:cNvSpPr/>
          <p:nvPr/>
        </p:nvSpPr>
        <p:spPr>
          <a:xfrm>
            <a:off x="334410" y="4273176"/>
            <a:ext cx="8047590" cy="2256118"/>
          </a:xfrm>
          <a:prstGeom prst="rect">
            <a:avLst/>
          </a:prstGeom>
          <a:noFill/>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5-Point Star 29"/>
          <p:cNvSpPr/>
          <p:nvPr/>
        </p:nvSpPr>
        <p:spPr>
          <a:xfrm>
            <a:off x="4909342" y="1611305"/>
            <a:ext cx="241539" cy="241539"/>
          </a:xfrm>
          <a:prstGeom prst="star5">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5-Point Star 30"/>
          <p:cNvSpPr/>
          <p:nvPr/>
        </p:nvSpPr>
        <p:spPr>
          <a:xfrm>
            <a:off x="5475336" y="1606758"/>
            <a:ext cx="241539" cy="241539"/>
          </a:xfrm>
          <a:prstGeom prst="star5">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5-Point Star 33"/>
          <p:cNvSpPr/>
          <p:nvPr/>
        </p:nvSpPr>
        <p:spPr>
          <a:xfrm>
            <a:off x="5896982" y="1611305"/>
            <a:ext cx="241539" cy="241539"/>
          </a:xfrm>
          <a:prstGeom prst="star5">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5-Point Star 35"/>
          <p:cNvSpPr/>
          <p:nvPr/>
        </p:nvSpPr>
        <p:spPr>
          <a:xfrm>
            <a:off x="8640605" y="1668815"/>
            <a:ext cx="241539" cy="241539"/>
          </a:xfrm>
          <a:prstGeom prst="star5">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5-Point Star 37"/>
          <p:cNvSpPr/>
          <p:nvPr/>
        </p:nvSpPr>
        <p:spPr>
          <a:xfrm>
            <a:off x="3428087" y="3419187"/>
            <a:ext cx="241539" cy="241539"/>
          </a:xfrm>
          <a:prstGeom prst="star5">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3080043" y="3106408"/>
            <a:ext cx="3602175" cy="1048871"/>
          </a:xfrm>
          <a:prstGeom prst="rect">
            <a:avLst/>
          </a:prstGeom>
          <a:noFill/>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3765179" y="3361767"/>
            <a:ext cx="1788320" cy="369332"/>
          </a:xfrm>
          <a:prstGeom prst="rect">
            <a:avLst/>
          </a:prstGeom>
          <a:noFill/>
        </p:spPr>
        <p:txBody>
          <a:bodyPr wrap="none" rtlCol="0">
            <a:spAutoFit/>
          </a:bodyPr>
          <a:lstStyle/>
          <a:p>
            <a:r>
              <a:rPr lang="en-US" dirty="0" smtClean="0"/>
              <a:t>=  Staff Members</a:t>
            </a:r>
            <a:endParaRPr lang="en-US" dirty="0"/>
          </a:p>
        </p:txBody>
      </p:sp>
    </p:spTree>
    <p:extLst>
      <p:ext uri="{BB962C8B-B14F-4D97-AF65-F5344CB8AC3E}">
        <p14:creationId xmlns:p14="http://schemas.microsoft.com/office/powerpoint/2010/main" val="314191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1045</TotalTime>
  <Words>458</Words>
  <Application>Microsoft Macintosh PowerPoint</Application>
  <PresentationFormat>On-screen Show (4:3)</PresentationFormat>
  <Paragraphs>27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Memphis College Prep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Byrd</dc:creator>
  <cp:lastModifiedBy>Brittany Dolan</cp:lastModifiedBy>
  <cp:revision>12</cp:revision>
  <cp:lastPrinted>2017-07-26T23:04:23Z</cp:lastPrinted>
  <dcterms:created xsi:type="dcterms:W3CDTF">2016-07-17T03:27:33Z</dcterms:created>
  <dcterms:modified xsi:type="dcterms:W3CDTF">2018-07-18T22:45:14Z</dcterms:modified>
</cp:coreProperties>
</file>